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5D46B6D4-81AD-464A-A1CE-AA2C37C347B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F9500-05C3-4D2C-935C-3A647801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929F185-E7CC-4A38-A4FB-C1935F7ED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6236F8-15C5-471C-87DD-B18BBB8A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9F4933-CE94-40CE-AC9C-9D266078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63DC5B-EC6C-4C10-90E5-E4BC65BD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310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A926-D214-47F1-BF8E-D8642726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6E15B64-6EE7-4019-92F7-7C9800976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A33B02-2509-4F35-88F2-51FB24DB9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8D9C13-4C86-4BF0-AE11-12E058CFC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9E9526-A6AB-4AF4-826C-A5E65F47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362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B5387C1-584E-4827-9623-98D8022A8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7A68F6-19F6-46A1-BB16-CCC1E7840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AAD3A4-B429-403E-ADB4-3EB4EAF5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CA2A0D-04B9-4F8B-8295-FD359F61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285D18-4F81-4E37-ADA5-41AB6095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542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43B54-D066-4913-B1C8-164AF29B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CAE5A4-78E3-4293-B91B-E27531FA6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18FA32-231F-4E3B-BADC-0922D14B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0B7CE3-C1C1-4C8A-9520-285C0198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6AD08F-C2B2-4F2E-8D54-348FFCA8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41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50E6A-89AE-443F-A7C4-9B62A196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C61266-5B09-4231-851D-9437D548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70BB2-7F3C-4DF4-A665-ACDFDCD2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0B26D9-C3D9-4E11-89CC-AF2910EC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489F64-BCBB-4D56-BB99-F7B04391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488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F8C9F-AB19-44C5-B7B7-14756857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A8C7A40-63ED-4731-9C9C-77EDE24AA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316F1DC-D044-4576-9663-03A1B6BE6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CDA289A-0A92-443A-A51F-D335A97D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ED86945-4292-49B9-8A43-C23993EA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B5034B-6E12-41C9-AABF-C376D98A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87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1820E-54F2-4157-98CB-6FD5AD21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BCE3A3-910E-40FA-9EE5-75512605E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5FC03F-7C30-42F3-95EA-577ED925E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56AFEE4-063F-4796-8E1D-29EEE74C9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33CFF37-D1CA-4AEC-B086-5566E321A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48BDE6D-8C76-4871-81C3-45503662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5EA7354-1CDA-47E7-9C49-8A9CD913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6BC986E-C16A-4195-A395-8FD21C06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38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3024A-0780-4C10-9B7F-BE032A98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394D65-F530-4A8F-867F-5C77A154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35D327B-B5D0-44E3-BB0C-720F96D6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E55485-E747-4945-86CF-A497C46C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811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A92CB76-970B-49A2-B55E-A09BE5AD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2714216-0B5A-45E5-9D25-3D3F2AF8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0F22F78-9739-4A96-95B2-5779A410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099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D69FA-F77D-42D1-B90D-C5610059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602C408-B4A5-46CC-B614-528A844E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1528CA-655F-4B88-A1CF-9EC59CC9F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690A4-8C96-44DF-8C9B-D2EF880B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7110FF4-6BD7-4FD1-8B81-3BF0B07C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5B1259-377E-4B23-9509-84A9E68F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88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34933-DBA1-45ED-B9B5-D86A1BDE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C19E6A1-C6A4-4D51-9732-BDC3F8641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8E276C9-2664-485D-B1F6-1543998B5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1DEBC1-684A-48FC-ABE5-CCB401B1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2135781-5949-447E-BB2C-E53F9295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7DF5CF0-F868-46DD-9475-1CFEA0CF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465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9F6B56D-4B44-4726-BE1A-107DF4F3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D75B53-30F1-4882-8987-06286C13C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E3FF59-65FB-4D7C-8F30-37E47A831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61C8-8B6B-4942-972C-A0045E2AAF39}" type="datetimeFigureOut">
              <a:rPr lang="uk-UA" smtClean="0"/>
              <a:t>12.05.2018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9FE6CDB-5229-4E5F-8895-93198CFE7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FCE29F-A9D4-4A20-9FAB-A7572AF53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35517-28E0-4DC6-955C-8939F946CB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671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E045-4C2B-4C5F-8380-B4F35D315E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C98C261-DCD7-48E5-ABE6-6BB8532428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0A8783-427A-423D-A87E-FB85331A3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18850"/>
          <a:stretch/>
        </p:blipFill>
        <p:spPr>
          <a:xfrm>
            <a:off x="32657" y="0"/>
            <a:ext cx="9078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3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BD6F3-8160-49D4-B2FD-E18E270B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99" y="458433"/>
            <a:ext cx="7886700" cy="735886"/>
          </a:xfrm>
        </p:spPr>
        <p:txBody>
          <a:bodyPr>
            <a:normAutofit fontScale="90000"/>
          </a:bodyPr>
          <a:lstStyle/>
          <a:p>
            <a:pPr>
              <a:spcAft>
                <a:spcPts val="1500"/>
              </a:spcAft>
            </a:pPr>
            <a:r>
              <a:rPr lang="uk-UA" sz="3600" b="1" spc="25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Прощення гріхів – важливіше за здоров’я</a:t>
            </a:r>
            <a:br>
              <a:rPr lang="uk-UA" sz="4400" spc="25" dirty="0">
                <a:solidFill>
                  <a:srgbClr val="0F486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04ADA9E-CEB2-4B1E-93C4-4FD592F1F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194319"/>
            <a:ext cx="5429250" cy="3619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FF824-E1C6-49BA-BE03-4149A55E964C}"/>
              </a:ext>
            </a:extLst>
          </p:cNvPr>
          <p:cNvSpPr txBox="1"/>
          <p:nvPr/>
        </p:nvSpPr>
        <p:spPr>
          <a:xfrm>
            <a:off x="195943" y="2335937"/>
            <a:ext cx="3321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20 Побачивши їхню віру, Він сказав: Чоловіче, прощаються тобі твої гріхи!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CA92E-9869-4DE6-AAC2-D71543FCDEF1}"/>
              </a:ext>
            </a:extLst>
          </p:cNvPr>
          <p:cNvSpPr txBox="1"/>
          <p:nvPr/>
        </p:nvSpPr>
        <p:spPr>
          <a:xfrm>
            <a:off x="281085" y="5955437"/>
            <a:ext cx="879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Здоров’я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душі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важливіше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здоров’я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тіла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6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E2A32-E4D3-41EF-827F-4CD00F06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159853"/>
            <a:ext cx="8826758" cy="64258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Як отримати прощення гріхів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AE885C04-25BA-40EC-90B3-89C4084B0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31" y="950184"/>
            <a:ext cx="5486400" cy="36576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91D15-3E70-49C6-9094-AD152A4DCE29}"/>
              </a:ext>
            </a:extLst>
          </p:cNvPr>
          <p:cNvSpPr txBox="1"/>
          <p:nvPr/>
        </p:nvSpPr>
        <p:spPr>
          <a:xfrm>
            <a:off x="251928" y="1747117"/>
            <a:ext cx="328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1.Прощення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гріхів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потрібне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кожному</a:t>
            </a:r>
            <a:endParaRPr lang="uk-U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AAED1F3-7B44-48E0-9D98-C242CD723D34}"/>
              </a:ext>
            </a:extLst>
          </p:cNvPr>
          <p:cNvSpPr/>
          <p:nvPr/>
        </p:nvSpPr>
        <p:spPr>
          <a:xfrm>
            <a:off x="349900" y="5169913"/>
            <a:ext cx="86308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Гріх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прийшов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до нас гостем, але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дуже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скоро став нашим господарем. 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E2A32-E4D3-41EF-827F-4CD00F06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159853"/>
            <a:ext cx="8826758" cy="64258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Як отримати прощення гріхів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91D15-3E70-49C6-9094-AD152A4DCE29}"/>
              </a:ext>
            </a:extLst>
          </p:cNvPr>
          <p:cNvSpPr txBox="1"/>
          <p:nvPr/>
        </p:nvSpPr>
        <p:spPr>
          <a:xfrm>
            <a:off x="382557" y="1019946"/>
            <a:ext cx="328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2. Прощення отримується вірою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B448F-8F77-4D2C-A261-26635447A1D9}"/>
              </a:ext>
            </a:extLst>
          </p:cNvPr>
          <p:cNvSpPr txBox="1"/>
          <p:nvPr/>
        </p:nvSpPr>
        <p:spPr>
          <a:xfrm>
            <a:off x="158623" y="2200990"/>
            <a:ext cx="3508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• </a:t>
            </a:r>
            <a:r>
              <a:rPr lang="ru-RU" sz="2000" b="1" dirty="0" err="1"/>
              <a:t>Віра</a:t>
            </a:r>
            <a:r>
              <a:rPr lang="ru-RU" sz="2000" b="1" dirty="0"/>
              <a:t>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прояв</a:t>
            </a:r>
            <a:r>
              <a:rPr lang="ru-RU" sz="2000" b="1" dirty="0"/>
              <a:t> </a:t>
            </a:r>
            <a:r>
              <a:rPr lang="ru-RU" sz="2000" b="1" dirty="0" err="1"/>
              <a:t>смирення</a:t>
            </a:r>
            <a:r>
              <a:rPr lang="ru-RU" sz="2000" b="1" dirty="0"/>
              <a:t> і покори, з </a:t>
            </a:r>
            <a:r>
              <a:rPr lang="ru-RU" sz="2000" b="1" dirty="0" err="1"/>
              <a:t>якими</a:t>
            </a:r>
            <a:r>
              <a:rPr lang="ru-RU" sz="2000" b="1" dirty="0"/>
              <a:t> ми </a:t>
            </a:r>
            <a:r>
              <a:rPr lang="ru-RU" sz="2000" b="1" dirty="0" err="1"/>
              <a:t>приходимо</a:t>
            </a:r>
            <a:r>
              <a:rPr lang="ru-RU" sz="2000" b="1" dirty="0"/>
              <a:t> до Бога за </a:t>
            </a:r>
            <a:r>
              <a:rPr lang="ru-RU" sz="2000" b="1" dirty="0" err="1"/>
              <a:t>милістю</a:t>
            </a:r>
            <a:r>
              <a:rPr lang="ru-RU" sz="2000" b="1" dirty="0"/>
              <a:t>.</a:t>
            </a:r>
          </a:p>
          <a:p>
            <a:endParaRPr lang="ru-RU" sz="2000" b="1" dirty="0"/>
          </a:p>
          <a:p>
            <a:r>
              <a:rPr lang="ru-RU" sz="2000" b="1" dirty="0"/>
              <a:t>• </a:t>
            </a:r>
            <a:r>
              <a:rPr lang="ru-RU" sz="2000" b="1" dirty="0" err="1"/>
              <a:t>Віра</a:t>
            </a:r>
            <a:r>
              <a:rPr lang="ru-RU" sz="2000" b="1" dirty="0"/>
              <a:t>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білий</a:t>
            </a:r>
            <a:r>
              <a:rPr lang="ru-RU" sz="2000" b="1" dirty="0"/>
              <a:t> прапор </a:t>
            </a:r>
            <a:r>
              <a:rPr lang="ru-RU" sz="2000" b="1" dirty="0" err="1"/>
              <a:t>капітуляції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ми </a:t>
            </a:r>
            <a:r>
              <a:rPr lang="ru-RU" sz="2000" b="1" dirty="0" err="1"/>
              <a:t>викидаємо</a:t>
            </a:r>
            <a:r>
              <a:rPr lang="ru-RU" sz="2000" b="1" dirty="0"/>
              <a:t> перед Богом.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9038F-47B9-4FBD-A1CD-974FC85B0D8F}"/>
              </a:ext>
            </a:extLst>
          </p:cNvPr>
          <p:cNvSpPr txBox="1"/>
          <p:nvPr/>
        </p:nvSpPr>
        <p:spPr>
          <a:xfrm>
            <a:off x="158623" y="5439747"/>
            <a:ext cx="875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Прощення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гріхів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здобувається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лише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вірою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C38956-20A6-4A3D-BFDE-9997D9AE6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"/>
          <a:stretch/>
        </p:blipFill>
        <p:spPr>
          <a:xfrm>
            <a:off x="3913024" y="968628"/>
            <a:ext cx="5230976" cy="3657600"/>
          </a:xfrm>
          <a:prstGeom prst="rect">
            <a:avLst/>
          </a:prstGeom>
        </p:spPr>
      </p:pic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0D193BC5-A702-46E1-80BC-FEBEC13F9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779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E2A32-E4D3-41EF-827F-4CD00F06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159853"/>
            <a:ext cx="8826758" cy="64258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Як отримати прощення гріхів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91D15-3E70-49C6-9094-AD152A4DCE29}"/>
              </a:ext>
            </a:extLst>
          </p:cNvPr>
          <p:cNvSpPr txBox="1"/>
          <p:nvPr/>
        </p:nvSpPr>
        <p:spPr>
          <a:xfrm>
            <a:off x="382557" y="1019946"/>
            <a:ext cx="328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Прощення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гріхів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дається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Христом</a:t>
            </a:r>
            <a:endParaRPr lang="uk-U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B448F-8F77-4D2C-A261-26635447A1D9}"/>
              </a:ext>
            </a:extLst>
          </p:cNvPr>
          <p:cNvSpPr txBox="1"/>
          <p:nvPr/>
        </p:nvSpPr>
        <p:spPr>
          <a:xfrm>
            <a:off x="158623" y="2200990"/>
            <a:ext cx="3508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/>
              <a:t> 21 І книжники та фарисеї почали міркувати, кажучи: Хто ж Він, що говорить таку богозневагу? Хто може прощати гріхи, крім Самого Бога?</a:t>
            </a:r>
            <a:endParaRPr lang="ru-RU" sz="2000" b="1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7B301F6C-F6FC-4342-89D9-9871E8E2A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57" y="1496998"/>
            <a:ext cx="5251029" cy="2953703"/>
          </a:xfrm>
        </p:spPr>
      </p:pic>
    </p:spTree>
    <p:extLst>
      <p:ext uri="{BB962C8B-B14F-4D97-AF65-F5344CB8AC3E}">
        <p14:creationId xmlns:p14="http://schemas.microsoft.com/office/powerpoint/2010/main" val="399929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E2A32-E4D3-41EF-827F-4CD00F06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159853"/>
            <a:ext cx="8826758" cy="64258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Як отримати прощення гріхів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91D15-3E70-49C6-9094-AD152A4DCE29}"/>
              </a:ext>
            </a:extLst>
          </p:cNvPr>
          <p:cNvSpPr txBox="1"/>
          <p:nvPr/>
        </p:nvSpPr>
        <p:spPr>
          <a:xfrm>
            <a:off x="382557" y="1019946"/>
            <a:ext cx="3284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4.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Прощення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гріхів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дається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лише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землі</a:t>
            </a:r>
            <a:endParaRPr lang="uk-U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B448F-8F77-4D2C-A261-26635447A1D9}"/>
              </a:ext>
            </a:extLst>
          </p:cNvPr>
          <p:cNvSpPr txBox="1"/>
          <p:nvPr/>
        </p:nvSpPr>
        <p:spPr>
          <a:xfrm>
            <a:off x="158623" y="2779488"/>
            <a:ext cx="3508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24 Але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</a:t>
            </a:r>
            <a:r>
              <a:rPr lang="ru-RU" sz="2000" b="1" dirty="0"/>
              <a:t> знали,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Син</a:t>
            </a:r>
            <a:r>
              <a:rPr lang="ru-RU" sz="2000" b="1" dirty="0"/>
              <a:t> </a:t>
            </a:r>
            <a:r>
              <a:rPr lang="ru-RU" sz="2000" b="1" dirty="0" err="1"/>
              <a:t>Людський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на </a:t>
            </a:r>
            <a:r>
              <a:rPr lang="ru-RU" sz="2000" b="1" dirty="0" err="1"/>
              <a:t>землі</a:t>
            </a:r>
            <a:r>
              <a:rPr lang="ru-RU" sz="2000" b="1" dirty="0"/>
              <a:t> </a:t>
            </a:r>
            <a:r>
              <a:rPr lang="ru-RU" sz="2000" b="1" dirty="0" err="1"/>
              <a:t>владу</a:t>
            </a:r>
            <a:r>
              <a:rPr lang="ru-RU" sz="2000" b="1" dirty="0"/>
              <a:t> </a:t>
            </a:r>
            <a:r>
              <a:rPr lang="ru-RU" sz="2000" b="1" dirty="0" err="1"/>
              <a:t>прощати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!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7B301F6C-F6FC-4342-89D9-9871E8E2A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57" y="1496998"/>
            <a:ext cx="5251029" cy="295370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8AE8AA-5066-4459-AE7B-208445E9387D}"/>
              </a:ext>
            </a:extLst>
          </p:cNvPr>
          <p:cNvSpPr txBox="1"/>
          <p:nvPr/>
        </p:nvSpPr>
        <p:spPr>
          <a:xfrm>
            <a:off x="475861" y="4143602"/>
            <a:ext cx="81922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1 </a:t>
            </a:r>
            <a:r>
              <a:rPr lang="uk-UA" sz="2000" b="1" dirty="0" err="1"/>
              <a:t>Кор</a:t>
            </a:r>
            <a:r>
              <a:rPr lang="uk-UA" sz="2000" b="1" dirty="0"/>
              <a:t>. 6:9</a:t>
            </a:r>
          </a:p>
          <a:p>
            <a:r>
              <a:rPr lang="uk-UA" sz="2000" b="1" dirty="0"/>
              <a:t>9 Хіба ви не знаєте, що неправедні не успадкують Божого Царства? Не обманюйте себе: ні розпусники, ні ідолопоклонники, ні перелюбники, ні блудники, ні </a:t>
            </a:r>
            <a:r>
              <a:rPr lang="uk-UA" sz="2000" b="1" dirty="0" err="1"/>
              <a:t>мужоложники</a:t>
            </a:r>
            <a:r>
              <a:rPr lang="uk-UA" sz="2000" b="1" dirty="0"/>
              <a:t>,</a:t>
            </a:r>
          </a:p>
          <a:p>
            <a:r>
              <a:rPr lang="uk-UA" sz="2000" b="1" dirty="0"/>
              <a:t>10 ні злодії, ні користолюбці, ні п’яниці, ні наклепники, ні розбійники Божого Царства не успадкують.</a:t>
            </a:r>
          </a:p>
          <a:p>
            <a:r>
              <a:rPr lang="uk-UA" sz="2000" b="1" dirty="0"/>
              <a:t>11 І такими були деякі з вас, але ви обмилися, ви освятилися, ви виправдалися Ім’ям Господа Ісуса Христа і Духом нашого Бога.</a:t>
            </a:r>
          </a:p>
        </p:txBody>
      </p:sp>
    </p:spTree>
    <p:extLst>
      <p:ext uri="{BB962C8B-B14F-4D97-AF65-F5344CB8AC3E}">
        <p14:creationId xmlns:p14="http://schemas.microsoft.com/office/powerpoint/2010/main" val="10816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277F6-0F85-42D9-989D-744A23D1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639AF17-1DD5-4513-AD17-0489C051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5887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A3B618B-90D6-477D-B983-35EE9A098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16755"/>
          <a:stretch/>
        </p:blipFill>
        <p:spPr>
          <a:xfrm>
            <a:off x="0" y="802791"/>
            <a:ext cx="4547319" cy="34282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94771-66D1-4473-9F10-7888FFDF7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7"/>
          <a:stretch/>
        </p:blipFill>
        <p:spPr>
          <a:xfrm>
            <a:off x="4547319" y="802792"/>
            <a:ext cx="4646338" cy="3428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EF6DCE-EAD9-4EFB-B16F-93798A2C8641}"/>
              </a:ext>
            </a:extLst>
          </p:cNvPr>
          <p:cNvSpPr txBox="1"/>
          <p:nvPr/>
        </p:nvSpPr>
        <p:spPr>
          <a:xfrm>
            <a:off x="1343608" y="4786604"/>
            <a:ext cx="6746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На кого більше схожий ти? </a:t>
            </a:r>
          </a:p>
        </p:txBody>
      </p:sp>
    </p:spTree>
    <p:extLst>
      <p:ext uri="{BB962C8B-B14F-4D97-AF65-F5344CB8AC3E}">
        <p14:creationId xmlns:p14="http://schemas.microsoft.com/office/powerpoint/2010/main" val="214980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435A8-BC99-461E-86BC-E568FF8C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31779C4-C2CF-46F5-AAB3-17E5EA453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-319" r="4732" b="319"/>
          <a:stretch/>
        </p:blipFill>
        <p:spPr>
          <a:xfrm>
            <a:off x="0" y="-21937"/>
            <a:ext cx="9144000" cy="6879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508C4-9756-4A35-BFFB-4DC63D2DE287}"/>
              </a:ext>
            </a:extLst>
          </p:cNvPr>
          <p:cNvSpPr txBox="1"/>
          <p:nvPr/>
        </p:nvSpPr>
        <p:spPr>
          <a:xfrm>
            <a:off x="3657600" y="559837"/>
            <a:ext cx="4963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Справжня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причина,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більшість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ідуть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ад не тому,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роблять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гріхи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тому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щиро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просять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Ісуса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простити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гріхи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098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D5F31-4DD7-4433-A180-A4B31736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03866B0-D6F2-4DC0-87F0-1CF32043B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5742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5DD23-8406-4D23-B287-4C1AFB15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63" y="187844"/>
            <a:ext cx="8784673" cy="810531"/>
          </a:xfrm>
        </p:spPr>
        <p:txBody>
          <a:bodyPr>
            <a:normAutofit fontScale="90000"/>
          </a:bodyPr>
          <a:lstStyle/>
          <a:p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Американців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запитали,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вони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думають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гріх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9D301F0-3CF8-4427-B6F7-32369F573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33" y="933060"/>
            <a:ext cx="5416867" cy="30469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03230-96A0-4291-843A-CE98A873B108}"/>
              </a:ext>
            </a:extLst>
          </p:cNvPr>
          <p:cNvSpPr txBox="1"/>
          <p:nvPr/>
        </p:nvSpPr>
        <p:spPr>
          <a:xfrm>
            <a:off x="179663" y="1710391"/>
            <a:ext cx="8533292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• 34% - </a:t>
            </a:r>
            <a:r>
              <a:rPr lang="ru-RU" sz="2400" b="1" dirty="0" err="1"/>
              <a:t>визнали</a:t>
            </a:r>
            <a:r>
              <a:rPr lang="ru-RU" sz="2400" b="1" dirty="0"/>
              <a:t> себе </a:t>
            </a:r>
          </a:p>
          <a:p>
            <a:r>
              <a:rPr lang="ru-RU" sz="2400" b="1" dirty="0" err="1"/>
              <a:t>грішниками</a:t>
            </a:r>
            <a:r>
              <a:rPr lang="ru-RU" sz="2400" b="1" dirty="0"/>
              <a:t>. </a:t>
            </a:r>
          </a:p>
          <a:p>
            <a:r>
              <a:rPr lang="ru-RU" sz="2400" b="1" dirty="0"/>
              <a:t>Але вони </a:t>
            </a:r>
            <a:r>
              <a:rPr lang="ru-RU" sz="2400" b="1" dirty="0" err="1"/>
              <a:t>покладаються</a:t>
            </a:r>
            <a:r>
              <a:rPr lang="ru-RU" sz="2400" b="1" dirty="0"/>
              <a:t> на </a:t>
            </a:r>
          </a:p>
          <a:p>
            <a:r>
              <a:rPr lang="ru-RU" sz="2400" b="1" dirty="0"/>
              <a:t>себе і </a:t>
            </a:r>
            <a:r>
              <a:rPr lang="ru-RU" sz="2400" b="1" dirty="0" err="1"/>
              <a:t>стараються</a:t>
            </a:r>
            <a:r>
              <a:rPr lang="ru-RU" sz="2400" b="1" dirty="0"/>
              <a:t> </a:t>
            </a:r>
            <a:r>
              <a:rPr lang="ru-RU" sz="2400" b="1" dirty="0" err="1"/>
              <a:t>грішити</a:t>
            </a:r>
            <a:r>
              <a:rPr lang="ru-RU" sz="2400" b="1" dirty="0"/>
              <a:t> </a:t>
            </a:r>
            <a:r>
              <a:rPr lang="ru-RU" sz="2400" b="1" dirty="0" err="1"/>
              <a:t>менше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• 28% </a:t>
            </a:r>
            <a:r>
              <a:rPr lang="ru-RU" sz="2400" b="1" dirty="0" err="1"/>
              <a:t>визнали</a:t>
            </a:r>
            <a:r>
              <a:rPr lang="ru-RU" sz="2400" b="1" dirty="0"/>
              <a:t> себе </a:t>
            </a:r>
            <a:r>
              <a:rPr lang="ru-RU" sz="2400" b="1" dirty="0" err="1"/>
              <a:t>грішниками</a:t>
            </a:r>
            <a:r>
              <a:rPr lang="ru-RU" sz="2400" b="1" dirty="0"/>
              <a:t>, </a:t>
            </a:r>
          </a:p>
          <a:p>
            <a:r>
              <a:rPr lang="ru-RU" sz="2400" b="1" dirty="0"/>
              <a:t>але </a:t>
            </a:r>
            <a:r>
              <a:rPr lang="ru-RU" sz="2400" b="1" dirty="0" err="1"/>
              <a:t>надію</a:t>
            </a:r>
            <a:r>
              <a:rPr lang="ru-RU" sz="2400" b="1" dirty="0"/>
              <a:t> </a:t>
            </a:r>
            <a:r>
              <a:rPr lang="ru-RU" sz="2400" b="1" dirty="0" err="1"/>
              <a:t>кладуть</a:t>
            </a:r>
            <a:r>
              <a:rPr lang="ru-RU" sz="2400" b="1" dirty="0"/>
              <a:t> на Христа.</a:t>
            </a:r>
          </a:p>
          <a:p>
            <a:r>
              <a:rPr lang="ru-RU" sz="2400" b="1" dirty="0"/>
              <a:t>• 10% заявили,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гріха</a:t>
            </a:r>
            <a:r>
              <a:rPr lang="ru-RU" sz="2400" b="1" dirty="0"/>
              <a:t> не </a:t>
            </a:r>
            <a:r>
              <a:rPr lang="ru-RU" sz="2400" b="1" dirty="0" err="1"/>
              <a:t>існує</a:t>
            </a:r>
            <a:endParaRPr lang="ru-RU" sz="2400" b="1" dirty="0"/>
          </a:p>
          <a:p>
            <a:r>
              <a:rPr lang="ru-RU" sz="2400" b="1" dirty="0"/>
              <a:t>• 8% сказали, </a:t>
            </a:r>
            <a:r>
              <a:rPr lang="ru-RU" sz="2400" b="1" dirty="0" err="1"/>
              <a:t>що</a:t>
            </a:r>
            <a:r>
              <a:rPr lang="ru-RU" sz="2400" b="1" dirty="0"/>
              <a:t> не </a:t>
            </a:r>
            <a:r>
              <a:rPr lang="ru-RU" sz="2400" b="1" dirty="0" err="1"/>
              <a:t>вважають</a:t>
            </a:r>
            <a:r>
              <a:rPr lang="ru-RU" sz="2400" b="1" dirty="0"/>
              <a:t> себе </a:t>
            </a:r>
            <a:r>
              <a:rPr lang="ru-RU" sz="2400" b="1" dirty="0" err="1"/>
              <a:t>грішниками</a:t>
            </a:r>
            <a:endParaRPr lang="ru-RU" sz="2400" b="1" dirty="0"/>
          </a:p>
          <a:p>
            <a:r>
              <a:rPr lang="ru-RU" sz="2400" b="1" dirty="0"/>
              <a:t>• 5% сказали,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грішники</a:t>
            </a:r>
            <a:r>
              <a:rPr lang="ru-RU" sz="2400" b="1" dirty="0"/>
              <a:t> і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влаштовує</a:t>
            </a:r>
            <a:endParaRPr lang="ru-RU" sz="2400" b="1" dirty="0"/>
          </a:p>
          <a:p>
            <a:r>
              <a:rPr lang="ru-RU" sz="2400" b="1" dirty="0"/>
              <a:t>• 15% не </a:t>
            </a:r>
            <a:r>
              <a:rPr lang="ru-RU" sz="2400" b="1" dirty="0" err="1"/>
              <a:t>відповіли</a:t>
            </a:r>
            <a:r>
              <a:rPr lang="ru-RU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6957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E7B1358-2E0C-43BB-9518-E7A57921E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43"/>
            <a:ext cx="9073198" cy="574765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6A69D-192F-4C69-A486-894A13C04C52}"/>
              </a:ext>
            </a:extLst>
          </p:cNvPr>
          <p:cNvSpPr txBox="1"/>
          <p:nvPr/>
        </p:nvSpPr>
        <p:spPr>
          <a:xfrm>
            <a:off x="3158583" y="494790"/>
            <a:ext cx="57196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Усвідомлення</a:t>
            </a:r>
            <a:r>
              <a:rPr lang="ru-RU" sz="2800" b="1" dirty="0"/>
              <a:t> себе </a:t>
            </a:r>
            <a:r>
              <a:rPr lang="ru-RU" sz="2800" b="1" dirty="0" err="1"/>
              <a:t>грішником</a:t>
            </a:r>
            <a:r>
              <a:rPr lang="ru-RU" sz="2800" b="1" dirty="0"/>
              <a:t> є одним з </a:t>
            </a:r>
            <a:r>
              <a:rPr lang="ru-RU" sz="2800" b="1" dirty="0" err="1"/>
              <a:t>видів</a:t>
            </a:r>
            <a:r>
              <a:rPr lang="ru-RU" sz="2800" b="1" dirty="0"/>
              <a:t> нервозу.</a:t>
            </a:r>
          </a:p>
          <a:p>
            <a:pPr algn="r"/>
            <a:r>
              <a:rPr lang="ru-RU" b="1" i="1" dirty="0" err="1"/>
              <a:t>Зігмунд</a:t>
            </a:r>
            <a:r>
              <a:rPr lang="ru-RU" b="1" i="1" dirty="0"/>
              <a:t> Фрейд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226164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EC2ED-7115-4873-A905-82DAF092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E6A9BE5-5CC7-432B-AA1D-529446EB3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92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8B814-7A3C-4F14-9AA6-DB12C9CE84E0}"/>
              </a:ext>
            </a:extLst>
          </p:cNvPr>
          <p:cNvSpPr txBox="1"/>
          <p:nvPr/>
        </p:nvSpPr>
        <p:spPr>
          <a:xfrm>
            <a:off x="228599" y="5057192"/>
            <a:ext cx="8686801" cy="1077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Померти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гріхах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відкинувши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шлях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спасіння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найжахливіша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трагедія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9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06DE0-EECA-4BAB-BEA7-ED8A38EA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10" y="169184"/>
            <a:ext cx="8524680" cy="670572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Луки 5:17-26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D81DDB-A59E-4488-B5F7-049C56466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55" y="839756"/>
            <a:ext cx="8450035" cy="5849060"/>
          </a:xfrm>
        </p:spPr>
        <p:txBody>
          <a:bodyPr>
            <a:normAutofit/>
          </a:bodyPr>
          <a:lstStyle/>
          <a:p>
            <a:r>
              <a:rPr lang="uk-UA" sz="2400" b="1" dirty="0"/>
              <a:t>17 І сталося одного дня, коли Він навчав, сиділи фарисеї і законовчителі, які поприходили з усіх сіл </a:t>
            </a:r>
            <a:r>
              <a:rPr lang="uk-UA" sz="2400" b="1" dirty="0" err="1"/>
              <a:t>галилейських</a:t>
            </a:r>
            <a:r>
              <a:rPr lang="uk-UA" sz="2400" b="1" dirty="0"/>
              <a:t> і юдейських та з Єрусалима; і сила Господня була в Ньому, щоб оздоровляти.</a:t>
            </a:r>
          </a:p>
          <a:p>
            <a:r>
              <a:rPr lang="uk-UA" sz="2400" b="1" dirty="0"/>
              <a:t>18 І ось люди принесли на </a:t>
            </a:r>
            <a:r>
              <a:rPr lang="uk-UA" sz="2400" b="1" dirty="0" err="1"/>
              <a:t>носилках</a:t>
            </a:r>
            <a:r>
              <a:rPr lang="uk-UA" sz="2400" b="1" dirty="0"/>
              <a:t> чоловіка, який був паралізований, і намагалися </a:t>
            </a:r>
            <a:r>
              <a:rPr lang="uk-UA" sz="2400" b="1" dirty="0" err="1"/>
              <a:t>внести</a:t>
            </a:r>
            <a:r>
              <a:rPr lang="uk-UA" sz="2400" b="1" dirty="0"/>
              <a:t> його й покласти перед Ним.</a:t>
            </a:r>
          </a:p>
          <a:p>
            <a:r>
              <a:rPr lang="uk-UA" sz="2400" b="1" dirty="0"/>
              <a:t>19 І, не знайшовши, як </a:t>
            </a:r>
            <a:r>
              <a:rPr lang="uk-UA" sz="2400" b="1" dirty="0" err="1"/>
              <a:t>пронести</a:t>
            </a:r>
            <a:r>
              <a:rPr lang="uk-UA" sz="2400" b="1" dirty="0"/>
              <a:t> його крізь натовп, вони вилізли на дах, та й крізь черепицю опустили його з </a:t>
            </a:r>
            <a:r>
              <a:rPr lang="uk-UA" sz="2400" b="1" dirty="0" err="1"/>
              <a:t>носилками</a:t>
            </a:r>
            <a:r>
              <a:rPr lang="uk-UA" sz="2400" b="1" dirty="0"/>
              <a:t> на середину перед Ісусом.</a:t>
            </a:r>
          </a:p>
          <a:p>
            <a:r>
              <a:rPr lang="uk-UA" sz="2400" b="1" dirty="0"/>
              <a:t>20 Побачивши їхню віру, Він сказав: Чоловіче, прощаються тобі твої гріхи!</a:t>
            </a:r>
          </a:p>
          <a:p>
            <a:r>
              <a:rPr lang="uk-UA" sz="2400" b="1" dirty="0"/>
              <a:t>21 І книжники та фарисеї почали міркувати, кажучи: Хто ж Він, що говорить таку </a:t>
            </a:r>
            <a:r>
              <a:rPr lang="uk-UA" sz="2400" b="1" dirty="0" err="1"/>
              <a:t>богозневагу</a:t>
            </a:r>
            <a:r>
              <a:rPr lang="uk-UA" sz="2400" b="1" dirty="0"/>
              <a:t>? Хто може прощати гріхи, крім Самого Бога?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793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06DE0-EECA-4BAB-BEA7-ED8A38EA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10" y="169184"/>
            <a:ext cx="8524680" cy="670572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Луки 5:17-26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D81DDB-A59E-4488-B5F7-049C56466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55" y="839756"/>
            <a:ext cx="8450035" cy="5849060"/>
          </a:xfrm>
        </p:spPr>
        <p:txBody>
          <a:bodyPr>
            <a:normAutofit/>
          </a:bodyPr>
          <a:lstStyle/>
          <a:p>
            <a:r>
              <a:rPr lang="uk-UA" sz="2800" b="1" dirty="0"/>
              <a:t>22 Пізнавши їхні думки, Ісус сказав їм у відповідь: Що ви роздумуєте у ваших серцях?</a:t>
            </a:r>
          </a:p>
          <a:p>
            <a:r>
              <a:rPr lang="uk-UA" sz="2800" b="1" dirty="0"/>
              <a:t>23 Що легше: сказати «прощаються тобі твої гріхи», чи сказати «встань і ходи»?</a:t>
            </a:r>
          </a:p>
          <a:p>
            <a:r>
              <a:rPr lang="uk-UA" sz="2800" b="1" dirty="0"/>
              <a:t>24 Але щоб ви знали, що Син Людський має на землі владу прощати гріхи! І сказав паралізованому: Кажу тобі, встань, візьми свою постіль і йди до свого дому!</a:t>
            </a:r>
          </a:p>
          <a:p>
            <a:r>
              <a:rPr lang="uk-UA" sz="2800" b="1" dirty="0"/>
              <a:t>25 І враз уставши перед ними, він узяв те, на чому лежав, і пішов до свого дому, прославляючи Бога.</a:t>
            </a:r>
          </a:p>
          <a:p>
            <a:r>
              <a:rPr lang="uk-UA" sz="2800" b="1" dirty="0"/>
              <a:t>26 А всіх охопив жах; вони славили Бога, сповнені страхом, кажучи: Неймовірне ми бачили сьогодні!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586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57533-EA71-4054-A5CF-4ABCFC39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" name="Місце для вмісту 16">
            <a:extLst>
              <a:ext uri="{FF2B5EF4-FFF2-40B4-BE49-F238E27FC236}">
                <a16:creationId xmlns:a16="http://schemas.microsoft.com/office/drawing/2014/main" id="{201080AB-6FDF-450C-9601-51B827D6D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142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BEF9C-D146-4FBC-B264-4AD7431F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0" y="178514"/>
            <a:ext cx="8188779" cy="1325563"/>
          </a:xfrm>
        </p:spPr>
        <p:txBody>
          <a:bodyPr/>
          <a:lstStyle/>
          <a:p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Прощення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гріхів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–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важливіше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за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релігійність</a:t>
            </a:r>
            <a:endParaRPr lang="uk-UA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034DDB0-58A3-4B71-A7D4-E099B3152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0958"/>
          <a:stretch/>
        </p:blipFill>
        <p:spPr>
          <a:xfrm>
            <a:off x="3489649" y="1719142"/>
            <a:ext cx="5654351" cy="39111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F5C5C-B0BB-4362-A9CA-2C12064E3770}"/>
              </a:ext>
            </a:extLst>
          </p:cNvPr>
          <p:cNvSpPr txBox="1"/>
          <p:nvPr/>
        </p:nvSpPr>
        <p:spPr>
          <a:xfrm>
            <a:off x="177282" y="1390909"/>
            <a:ext cx="33123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• Релігійність не робить людину ближчою до Бога</a:t>
            </a:r>
          </a:p>
          <a:p>
            <a:r>
              <a:rPr lang="uk-UA" sz="2000" b="1" dirty="0"/>
              <a:t>• Релігійність не дає людині пізнати істину</a:t>
            </a:r>
          </a:p>
          <a:p>
            <a:r>
              <a:rPr lang="uk-UA" sz="2000" b="1" dirty="0"/>
              <a:t>• Релігійність не дає прощення гріхів</a:t>
            </a:r>
          </a:p>
          <a:p>
            <a:r>
              <a:rPr lang="uk-UA" sz="2000" b="1" dirty="0"/>
              <a:t>• Релігійність може бути перешкодою, до прощення гріхів</a:t>
            </a:r>
          </a:p>
          <a:p>
            <a:r>
              <a:rPr lang="uk-UA" sz="2000" b="1" dirty="0"/>
              <a:t>• Релігійність може допомогти стати ворогом Бога</a:t>
            </a:r>
          </a:p>
          <a:p>
            <a:r>
              <a:rPr lang="uk-UA" sz="2000" b="1" dirty="0"/>
              <a:t>• Релігійність – це намагання заслужити прихильність Бога своїми вчинками.</a:t>
            </a:r>
          </a:p>
        </p:txBody>
      </p:sp>
    </p:spTree>
    <p:extLst>
      <p:ext uri="{BB962C8B-B14F-4D97-AF65-F5344CB8AC3E}">
        <p14:creationId xmlns:p14="http://schemas.microsoft.com/office/powerpoint/2010/main" val="387090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686</Words>
  <Application>Microsoft Office PowerPoint</Application>
  <PresentationFormat>Екран (4:3)</PresentationFormat>
  <Paragraphs>57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Американців запитали, що вони думають про гріх. </vt:lpstr>
      <vt:lpstr>Презентація PowerPoint</vt:lpstr>
      <vt:lpstr>Презентація PowerPoint</vt:lpstr>
      <vt:lpstr>Луки 5:17-26</vt:lpstr>
      <vt:lpstr>Луки 5:17-26</vt:lpstr>
      <vt:lpstr>Презентація PowerPoint</vt:lpstr>
      <vt:lpstr>Прощення гріхів – важливіше за релігійність</vt:lpstr>
      <vt:lpstr>Прощення гріхів – важливіше за здоров’я </vt:lpstr>
      <vt:lpstr>Як отримати прощення гріхів </vt:lpstr>
      <vt:lpstr>Як отримати прощення гріхів </vt:lpstr>
      <vt:lpstr>Як отримати прощення гріхів </vt:lpstr>
      <vt:lpstr>Як отримати прощення гріхів 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Анатолий Якобчук</dc:creator>
  <cp:lastModifiedBy>Анатолий Якобчук</cp:lastModifiedBy>
  <cp:revision>5</cp:revision>
  <dcterms:created xsi:type="dcterms:W3CDTF">2018-05-12T20:13:16Z</dcterms:created>
  <dcterms:modified xsi:type="dcterms:W3CDTF">2018-05-12T21:05:06Z</dcterms:modified>
</cp:coreProperties>
</file>